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8077200" cy="16733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Концепция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креативности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Дж.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Гилфорда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3140968"/>
            <a:ext cx="3684712" cy="1931664"/>
          </a:xfrm>
        </p:spPr>
        <p:txBody>
          <a:bodyPr/>
          <a:lstStyle/>
          <a:p>
            <a:r>
              <a:rPr lang="ru-RU" dirty="0" smtClean="0"/>
              <a:t>Выполнила </a:t>
            </a:r>
          </a:p>
          <a:p>
            <a:r>
              <a:rPr lang="ru-RU" dirty="0" smtClean="0"/>
              <a:t>студентка  группы ПЗ-52 </a:t>
            </a:r>
          </a:p>
          <a:p>
            <a:r>
              <a:rPr lang="ru-RU" dirty="0" smtClean="0"/>
              <a:t>Демидова Елена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6120680" cy="505317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192" y="2564904"/>
            <a:ext cx="3888432" cy="410445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творческие решения приходят в момент релаксации, рассеивания внимания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Гилфорд</a:t>
            </a:r>
            <a:r>
              <a:rPr lang="ru-RU" sz="3200" dirty="0" smtClean="0"/>
              <a:t> выделил четыре основных </a:t>
            </a:r>
            <a:r>
              <a:rPr lang="ru-RU" sz="3200" dirty="0" smtClean="0">
                <a:solidFill>
                  <a:srgbClr val="92D050"/>
                </a:solidFill>
              </a:rPr>
              <a:t>параметра </a:t>
            </a:r>
            <a:r>
              <a:rPr lang="ru-RU" sz="3200" dirty="0" err="1" smtClean="0">
                <a:solidFill>
                  <a:srgbClr val="92D050"/>
                </a:solidFill>
              </a:rPr>
              <a:t>креативности</a:t>
            </a:r>
            <a:r>
              <a:rPr lang="ru-RU" sz="3200" dirty="0" smtClean="0">
                <a:solidFill>
                  <a:srgbClr val="92D050"/>
                </a:solidFill>
              </a:rPr>
              <a:t>: </a:t>
            </a:r>
            <a:endParaRPr lang="ru-RU" sz="3200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1</a:t>
            </a:r>
            <a:r>
              <a:rPr lang="ru-RU" dirty="0" smtClean="0">
                <a:solidFill>
                  <a:schemeClr val="accent2"/>
                </a:solidFill>
              </a:rPr>
              <a:t>) оригинальность </a:t>
            </a:r>
            <a:r>
              <a:rPr lang="ru-RU" dirty="0" smtClean="0">
                <a:solidFill>
                  <a:srgbClr val="FFC000"/>
                </a:solidFill>
              </a:rPr>
              <a:t>— способность продуцировать отдаленные ассоциации, необычные ответы; 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2</a:t>
            </a:r>
            <a:r>
              <a:rPr lang="ru-RU" dirty="0" smtClean="0">
                <a:solidFill>
                  <a:srgbClr val="00B050"/>
                </a:solidFill>
              </a:rPr>
              <a:t>) </a:t>
            </a:r>
            <a:r>
              <a:rPr lang="ru-RU" dirty="0" smtClean="0">
                <a:solidFill>
                  <a:srgbClr val="00B050"/>
                </a:solidFill>
              </a:rPr>
              <a:t>семантическая </a:t>
            </a:r>
            <a:r>
              <a:rPr lang="ru-RU" dirty="0" smtClean="0">
                <a:solidFill>
                  <a:srgbClr val="00B050"/>
                </a:solidFill>
              </a:rPr>
              <a:t>гибкость </a:t>
            </a:r>
            <a:r>
              <a:rPr lang="ru-RU" dirty="0" smtClean="0">
                <a:solidFill>
                  <a:srgbClr val="FFC000"/>
                </a:solidFill>
              </a:rPr>
              <a:t>— способность выявить основное свойство объекта и предложить новый способ его использования; 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3) </a:t>
            </a:r>
            <a:r>
              <a:rPr lang="ru-RU" dirty="0" smtClean="0">
                <a:solidFill>
                  <a:srgbClr val="002060"/>
                </a:solidFill>
              </a:rPr>
              <a:t>образная адаптивная гибкость </a:t>
            </a:r>
            <a:r>
              <a:rPr lang="ru-RU" dirty="0" smtClean="0">
                <a:solidFill>
                  <a:srgbClr val="FFC000"/>
                </a:solidFill>
              </a:rPr>
              <a:t>— способность изменить форму стимула таким образом, чтобы увидеть в нем новые признаки и воз­можности для использования; 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4)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семантическая спонтанная гибкость </a:t>
            </a:r>
            <a:r>
              <a:rPr lang="ru-RU" dirty="0" smtClean="0">
                <a:solidFill>
                  <a:srgbClr val="FFC000"/>
                </a:solidFill>
              </a:rPr>
              <a:t>— способность продуцировать разнообразные идеи </a:t>
            </a:r>
            <a:r>
              <a:rPr lang="ru-RU" dirty="0" smtClean="0">
                <a:solidFill>
                  <a:srgbClr val="FFC000"/>
                </a:solidFill>
              </a:rPr>
              <a:t>в </a:t>
            </a:r>
            <a:r>
              <a:rPr lang="ru-RU" dirty="0" smtClean="0">
                <a:solidFill>
                  <a:srgbClr val="FFC000"/>
                </a:solidFill>
              </a:rPr>
              <a:t>нерегламентированной </a:t>
            </a:r>
            <a:r>
              <a:rPr lang="ru-RU" dirty="0" smtClean="0">
                <a:solidFill>
                  <a:srgbClr val="FFC000"/>
                </a:solidFill>
              </a:rPr>
              <a:t>ситуации. 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C000"/>
                </a:solidFill>
              </a:rPr>
              <a:t>Спасибо за внимание </a:t>
            </a:r>
            <a:r>
              <a:rPr lang="ru-RU" sz="6000" dirty="0" smtClean="0">
                <a:solidFill>
                  <a:srgbClr val="FFC000"/>
                </a:solidFill>
                <a:sym typeface="Wingdings" pitchFamily="2" charset="2"/>
              </a:rPr>
              <a:t></a:t>
            </a:r>
            <a:endParaRPr lang="ru-RU" sz="6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4788024" cy="5760640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Гилфорд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считал операцию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дивергенции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основой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креативности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как общей творческой способности. 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60648"/>
            <a:ext cx="4032448" cy="630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1484784"/>
            <a:ext cx="3888432" cy="511256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Дивергентное мышление определяется как «тип мышления, идущего в различных направлениях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».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kreativnost_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772816"/>
            <a:ext cx="3529515" cy="4706019"/>
          </a:xfrm>
        </p:spPr>
      </p:pic>
    </p:spTree>
  </p:cSld>
  <p:clrMapOvr>
    <a:masterClrMapping/>
  </p:clrMapOvr>
  <p:transition>
    <p:strip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25272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Такой 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тип мышления допускает варьирование путей решения проблемы, приводит к неожиданным выводам и результатам.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37766_6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3861048"/>
            <a:ext cx="5040560" cy="2681040"/>
          </a:xfrm>
        </p:spPr>
      </p:pic>
    </p:spTree>
  </p:cSld>
  <p:clrMapOvr>
    <a:masterClrMapping/>
  </p:clrMapOvr>
  <p:transition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Конвергентное мышление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842493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Дивергентное мышление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82762"/>
            <a:ext cx="828092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1252728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solidFill>
                  <a:srgbClr val="92D050"/>
                </a:solidFill>
              </a:rPr>
              <a:t>Гилфорд</a:t>
            </a:r>
            <a:r>
              <a:rPr lang="ru-RU" sz="3200" dirty="0" smtClean="0">
                <a:solidFill>
                  <a:srgbClr val="92D050"/>
                </a:solidFill>
              </a:rPr>
              <a:t> пришел </a:t>
            </a:r>
            <a:r>
              <a:rPr lang="ru-RU" sz="3200" dirty="0" smtClean="0">
                <a:solidFill>
                  <a:srgbClr val="92D050"/>
                </a:solidFill>
              </a:rPr>
              <a:t>к выводу о слабой связи творческих способностей со способностями к обучению и интеллектом. </a:t>
            </a:r>
            <a:endParaRPr lang="ru-RU" sz="3200" dirty="0">
              <a:solidFill>
                <a:srgbClr val="92D05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645024"/>
            <a:ext cx="5760640" cy="305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61142"/>
            <a:ext cx="8255417" cy="4548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84984"/>
            <a:ext cx="4104456" cy="172819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в творческой активности важную роль играют такие факторы,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как особенности темперамента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способность быстро усваивать и порождать идеи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как-развить-креативност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1916832"/>
            <a:ext cx="4968552" cy="3096344"/>
          </a:xfrm>
        </p:spPr>
      </p:pic>
    </p:spTree>
  </p:cSld>
  <p:clrMapOvr>
    <a:masterClrMapping/>
  </p:clrMapOvr>
  <p:transition>
    <p:plu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23BAE4-DB00-430D-AD5D-F0EF3ACF3482}"/>
</file>

<file path=customXml/itemProps2.xml><?xml version="1.0" encoding="utf-8"?>
<ds:datastoreItem xmlns:ds="http://schemas.openxmlformats.org/officeDocument/2006/customXml" ds:itemID="{B2CCD55E-90AA-4B7A-9CBF-6DC9D18409D5}"/>
</file>

<file path=customXml/itemProps3.xml><?xml version="1.0" encoding="utf-8"?>
<ds:datastoreItem xmlns:ds="http://schemas.openxmlformats.org/officeDocument/2006/customXml" ds:itemID="{1A886BAE-DAF8-46EA-A9A7-903EAC4A6153}"/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60</TotalTime>
  <Words>177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Модульная</vt:lpstr>
      <vt:lpstr>Концепция креативности Дж. Гилфорда</vt:lpstr>
      <vt:lpstr>Гилфорд считал операцию дивергенции основой креативности как общей творческой способности. </vt:lpstr>
      <vt:lpstr>Дивергентное мышление определяется как «тип мышления, идущего в различных направлениях».  </vt:lpstr>
      <vt:lpstr>Такой тип мышления допускает варьирование путей решения проблемы, приводит к неожиданным выводам и результатам. </vt:lpstr>
      <vt:lpstr>Конвергентное мышление</vt:lpstr>
      <vt:lpstr>Дивергентное мышление</vt:lpstr>
      <vt:lpstr>Гилфорд пришел к выводу о слабой связи творческих способностей со способностями к обучению и интеллектом. </vt:lpstr>
      <vt:lpstr>Слайд 8</vt:lpstr>
      <vt:lpstr>в творческой активности важную роль играют такие факторы, как особенности темперамента, способность быстро усваивать и порождать идеи</vt:lpstr>
      <vt:lpstr>творческие решения приходят в момент релаксации, рассеивания внимания</vt:lpstr>
      <vt:lpstr>Гилфорд выделил четыре основных параметра креативности: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креативности Дж. Гилфорда</dc:title>
  <dc:creator>Алена</dc:creator>
  <cp:lastModifiedBy>Алена</cp:lastModifiedBy>
  <cp:revision>7</cp:revision>
  <dcterms:created xsi:type="dcterms:W3CDTF">2014-02-02T12:40:28Z</dcterms:created>
  <dcterms:modified xsi:type="dcterms:W3CDTF">2014-02-02T13:50:44Z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